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256" r:id="rId2"/>
    <p:sldId id="257" r:id="rId3"/>
    <p:sldId id="259" r:id="rId4"/>
    <p:sldId id="263" r:id="rId5"/>
    <p:sldId id="260" r:id="rId6"/>
    <p:sldId id="262" r:id="rId7"/>
    <p:sldId id="264" r:id="rId8"/>
    <p:sldId id="261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58" r:id="rId17"/>
    <p:sldId id="282" r:id="rId18"/>
    <p:sldId id="281" r:id="rId19"/>
    <p:sldId id="266" r:id="rId20"/>
    <p:sldId id="265" r:id="rId21"/>
    <p:sldId id="267" r:id="rId22"/>
    <p:sldId id="268" r:id="rId23"/>
    <p:sldId id="269" r:id="rId24"/>
    <p:sldId id="270" r:id="rId25"/>
    <p:sldId id="271" r:id="rId26"/>
    <p:sldId id="272" r:id="rId27"/>
    <p:sldId id="280" r:id="rId2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A45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1E8D28-AF6D-40EA-94A5-F47A4DED56E8}" type="datetimeFigureOut">
              <a:rPr lang="uk-UA" smtClean="0"/>
              <a:pPr/>
              <a:t>16.10.2011</a:t>
            </a:fld>
            <a:endParaRPr lang="uk-UA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DE7650-3DAD-428C-800F-5AC40459FB32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7650-3DAD-428C-800F-5AC40459FB32}" type="slidenum">
              <a:rPr lang="uk-UA" smtClean="0"/>
              <a:pPr/>
              <a:t>4</a:t>
            </a:fld>
            <a:endParaRPr lang="uk-U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7650-3DAD-428C-800F-5AC40459FB32}" type="slidenum">
              <a:rPr lang="uk-UA" smtClean="0"/>
              <a:pPr/>
              <a:t>13</a:t>
            </a:fld>
            <a:endParaRPr lang="uk-UA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7650-3DAD-428C-800F-5AC40459FB32}" type="slidenum">
              <a:rPr lang="uk-UA" smtClean="0"/>
              <a:pPr/>
              <a:t>14</a:t>
            </a:fld>
            <a:endParaRPr lang="uk-UA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7650-3DAD-428C-800F-5AC40459FB32}" type="slidenum">
              <a:rPr lang="uk-UA" smtClean="0"/>
              <a:pPr/>
              <a:t>15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7650-3DAD-428C-800F-5AC40459FB32}" type="slidenum">
              <a:rPr lang="uk-UA" smtClean="0"/>
              <a:pPr/>
              <a:t>5</a:t>
            </a:fld>
            <a:endParaRPr lang="uk-U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7650-3DAD-428C-800F-5AC40459FB32}" type="slidenum">
              <a:rPr lang="uk-UA" smtClean="0"/>
              <a:pPr/>
              <a:t>6</a:t>
            </a:fld>
            <a:endParaRPr lang="uk-U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7650-3DAD-428C-800F-5AC40459FB32}" type="slidenum">
              <a:rPr lang="uk-UA" smtClean="0"/>
              <a:pPr/>
              <a:t>7</a:t>
            </a:fld>
            <a:endParaRPr lang="uk-U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7650-3DAD-428C-800F-5AC40459FB32}" type="slidenum">
              <a:rPr lang="uk-UA" smtClean="0"/>
              <a:pPr/>
              <a:t>8</a:t>
            </a:fld>
            <a:endParaRPr lang="uk-U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7650-3DAD-428C-800F-5AC40459FB32}" type="slidenum">
              <a:rPr lang="uk-UA" smtClean="0"/>
              <a:pPr/>
              <a:t>9</a:t>
            </a:fld>
            <a:endParaRPr lang="uk-U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7650-3DAD-428C-800F-5AC40459FB32}" type="slidenum">
              <a:rPr lang="uk-UA" smtClean="0"/>
              <a:pPr/>
              <a:t>10</a:t>
            </a:fld>
            <a:endParaRPr lang="uk-U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7650-3DAD-428C-800F-5AC40459FB32}" type="slidenum">
              <a:rPr lang="uk-UA" smtClean="0"/>
              <a:pPr/>
              <a:t>11</a:t>
            </a:fld>
            <a:endParaRPr lang="uk-U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7650-3DAD-428C-800F-5AC40459FB32}" type="slidenum">
              <a:rPr lang="uk-UA" smtClean="0"/>
              <a:pPr/>
              <a:t>12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32E-D13B-4DBA-9672-321CE73542A3}" type="datetimeFigureOut">
              <a:rPr lang="uk-UA" smtClean="0"/>
              <a:pPr/>
              <a:t>16.10.2011</a:t>
            </a:fld>
            <a:endParaRPr lang="uk-UA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28091-9079-4AF1-BC6B-4113125CEA59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32E-D13B-4DBA-9672-321CE73542A3}" type="datetimeFigureOut">
              <a:rPr lang="uk-UA" smtClean="0"/>
              <a:pPr/>
              <a:t>16.10.2011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28091-9079-4AF1-BC6B-4113125CEA59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32E-D13B-4DBA-9672-321CE73542A3}" type="datetimeFigureOut">
              <a:rPr lang="uk-UA" smtClean="0"/>
              <a:pPr/>
              <a:t>16.10.2011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28091-9079-4AF1-BC6B-4113125CEA59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32E-D13B-4DBA-9672-321CE73542A3}" type="datetimeFigureOut">
              <a:rPr lang="uk-UA" smtClean="0"/>
              <a:pPr/>
              <a:t>16.10.2011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28091-9079-4AF1-BC6B-4113125CEA59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32E-D13B-4DBA-9672-321CE73542A3}" type="datetimeFigureOut">
              <a:rPr lang="uk-UA" smtClean="0"/>
              <a:pPr/>
              <a:t>16.10.2011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28091-9079-4AF1-BC6B-4113125CEA59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32E-D13B-4DBA-9672-321CE73542A3}" type="datetimeFigureOut">
              <a:rPr lang="uk-UA" smtClean="0"/>
              <a:pPr/>
              <a:t>16.10.2011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28091-9079-4AF1-BC6B-4113125CEA59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32E-D13B-4DBA-9672-321CE73542A3}" type="datetimeFigureOut">
              <a:rPr lang="uk-UA" smtClean="0"/>
              <a:pPr/>
              <a:t>16.10.2011</a:t>
            </a:fld>
            <a:endParaRPr lang="uk-UA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28091-9079-4AF1-BC6B-4113125CEA59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32E-D13B-4DBA-9672-321CE73542A3}" type="datetimeFigureOut">
              <a:rPr lang="uk-UA" smtClean="0"/>
              <a:pPr/>
              <a:t>16.10.2011</a:t>
            </a:fld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28091-9079-4AF1-BC6B-4113125CEA59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32E-D13B-4DBA-9672-321CE73542A3}" type="datetimeFigureOut">
              <a:rPr lang="uk-UA" smtClean="0"/>
              <a:pPr/>
              <a:t>16.10.2011</a:t>
            </a:fld>
            <a:endParaRPr lang="uk-U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28091-9079-4AF1-BC6B-4113125CEA59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32E-D13B-4DBA-9672-321CE73542A3}" type="datetimeFigureOut">
              <a:rPr lang="uk-UA" smtClean="0"/>
              <a:pPr/>
              <a:t>16.10.2011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28091-9079-4AF1-BC6B-4113125CEA59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D32E-D13B-4DBA-9672-321CE73542A3}" type="datetimeFigureOut">
              <a:rPr lang="uk-UA" smtClean="0"/>
              <a:pPr/>
              <a:t>16.10.2011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E128091-9079-4AF1-BC6B-4113125CEA59}" type="slidenum">
              <a:rPr lang="uk-UA" smtClean="0"/>
              <a:pPr/>
              <a:t>‹#›</a:t>
            </a:fld>
            <a:endParaRPr lang="uk-UA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956D32E-D13B-4DBA-9672-321CE73542A3}" type="datetimeFigureOut">
              <a:rPr lang="uk-UA" smtClean="0"/>
              <a:pPr/>
              <a:t>16.10.2011</a:t>
            </a:fld>
            <a:endParaRPr lang="uk-UA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E128091-9079-4AF1-BC6B-4113125CEA59}" type="slidenum">
              <a:rPr lang="uk-UA" smtClean="0"/>
              <a:pPr/>
              <a:t>‹#›</a:t>
            </a:fld>
            <a:endParaRPr lang="uk-UA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ll dir="r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notesSlides/notesSlide7.xml" Type="http://schemas.openxmlformats.org/officeDocument/2006/relationships/notesSlide"/><Relationship Id="rId1" Target="../slideLayouts/slideLayout7.xml" Type="http://schemas.openxmlformats.org/officeDocument/2006/relationships/slideLayout"/><Relationship Id="rId4" Target="../media/image12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notesSlides/notesSlide8.xml" Type="http://schemas.openxmlformats.org/officeDocument/2006/relationships/notesSlide"/><Relationship Id="rId1" Target="../slideLayouts/slideLayout7.xml" Type="http://schemas.openxmlformats.org/officeDocument/2006/relationships/slideLayout"/><Relationship Id="rId4" Target="../media/image13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notesSlides/notesSlide9.xml" Type="http://schemas.openxmlformats.org/officeDocument/2006/relationships/notesSlide"/><Relationship Id="rId1" Target="../slideLayouts/slideLayout7.xml" Type="http://schemas.openxmlformats.org/officeDocument/2006/relationships/slideLayout"/><Relationship Id="rId4" Target="../media/image14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notesSlides/notesSlide10.xml" Type="http://schemas.openxmlformats.org/officeDocument/2006/relationships/notesSlide"/><Relationship Id="rId1" Target="../slideLayouts/slideLayout7.xml" Type="http://schemas.openxmlformats.org/officeDocument/2006/relationships/slideLayout"/><Relationship Id="rId4" Target="../media/image15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notesSlides/notesSlide11.xml" Type="http://schemas.openxmlformats.org/officeDocument/2006/relationships/notesSlide"/><Relationship Id="rId1" Target="../slideLayouts/slideLayout7.xml" Type="http://schemas.openxmlformats.org/officeDocument/2006/relationships/slideLayout"/><Relationship Id="rId4" Target="../media/image16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notesSlides/notesSlide12.xml" Type="http://schemas.openxmlformats.org/officeDocument/2006/relationships/notesSlide"/><Relationship Id="rId1" Target="../slideLayouts/slideLayout7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3" Target="../media/image20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0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4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5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6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7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7.xml" Type="http://schemas.openxmlformats.org/officeDocument/2006/relationships/slideLayout"/><Relationship Id="rId4" Target="../media/image7.gif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7.xml" Type="http://schemas.openxmlformats.org/officeDocument/2006/relationships/slideLayout"/><Relationship Id="rId5" Target="../media/image9.jpeg" Type="http://schemas.openxmlformats.org/officeDocument/2006/relationships/image"/><Relationship Id="rId4" Target="../media/image8.gif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notesSlides/notesSlide4.xml" Type="http://schemas.openxmlformats.org/officeDocument/2006/relationships/notesSlide"/><Relationship Id="rId1" Target="../slideLayouts/slideLayout7.xml" Type="http://schemas.openxmlformats.org/officeDocument/2006/relationships/slideLayout"/><Relationship Id="rId5" Target="../media/image9.jpeg" Type="http://schemas.openxmlformats.org/officeDocument/2006/relationships/image"/><Relationship Id="rId4" Target="../media/image10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notesSlides/notesSlide5.xml" Type="http://schemas.openxmlformats.org/officeDocument/2006/relationships/notesSlid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7.xml" Type="http://schemas.openxmlformats.org/officeDocument/2006/relationships/slideLayout"/><Relationship Id="rId4" Target="../media/image11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429652" y="428604"/>
            <a:ext cx="696024" cy="628652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" name="Рисунок 12" descr="42876446_den_zeml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000240"/>
            <a:ext cx="7329803" cy="4691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285720" y="928670"/>
            <a:ext cx="5788764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4800" dirty="0" smtClean="0">
                <a:latin typeface="Monotype Corsiva" pitchFamily="66" charset="0"/>
              </a:rPr>
              <a:t>ГЕОГРАФІЯ  як наука </a:t>
            </a:r>
            <a:endParaRPr lang="uk-UA" sz="4800" dirty="0">
              <a:latin typeface="Monotype Corsiva" pitchFamily="66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5143512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4282" y="4143380"/>
            <a:ext cx="800105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http://adsence.kiev.ua/wp-content/uploads/robogal/2009-11-27-878322/1.jpg</a:t>
            </a:r>
            <a:endParaRPr lang="uk-UA" dirty="0"/>
          </a:p>
        </p:txBody>
      </p:sp>
      <p:sp>
        <p:nvSpPr>
          <p:cNvPr id="9" name="TextBox 8"/>
          <p:cNvSpPr txBox="1"/>
          <p:nvPr/>
        </p:nvSpPr>
        <p:spPr>
          <a:xfrm>
            <a:off x="8429652" y="428604"/>
            <a:ext cx="696024" cy="4857784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58" y="550067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1214414" y="214290"/>
            <a:ext cx="6429420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Географія вражає і захоплює …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0" y="1214422"/>
            <a:ext cx="8549968" cy="5414980"/>
            <a:chOff x="0" y="1214422"/>
            <a:chExt cx="8549968" cy="541498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1214422"/>
              <a:ext cx="8549968" cy="54149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214282" y="5929330"/>
              <a:ext cx="44519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2400" b="1" i="1" dirty="0" smtClean="0">
                  <a:solidFill>
                    <a:schemeClr val="bg1"/>
                  </a:solidFill>
                </a:rPr>
                <a:t>Благодатне місце у пустелі</a:t>
              </a:r>
              <a:endParaRPr lang="uk-UA" sz="2400" b="1" i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4282" y="5000636"/>
            <a:ext cx="800105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http://adsence.kiev.ua/wp-content/uploads/robogal/2009-11-27-878322/-3.jpg</a:t>
            </a:r>
            <a:endParaRPr lang="uk-UA" dirty="0"/>
          </a:p>
        </p:txBody>
      </p:sp>
      <p:sp>
        <p:nvSpPr>
          <p:cNvPr id="9" name="TextBox 8"/>
          <p:cNvSpPr txBox="1"/>
          <p:nvPr/>
        </p:nvSpPr>
        <p:spPr>
          <a:xfrm>
            <a:off x="8429652" y="428604"/>
            <a:ext cx="696024" cy="4857784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58" y="550067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1214414" y="214290"/>
            <a:ext cx="6429420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Географія вражає і захоплює …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1" y="1040588"/>
            <a:ext cx="8656106" cy="5674559"/>
            <a:chOff x="1" y="1040588"/>
            <a:chExt cx="8656106" cy="5674559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" y="1040588"/>
              <a:ext cx="8656106" cy="567455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4786314" y="5572140"/>
              <a:ext cx="37871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2400" dirty="0" err="1" smtClean="0">
                  <a:solidFill>
                    <a:schemeClr val="bg1"/>
                  </a:solidFill>
                </a:rPr>
                <a:t>“Антарктичний</a:t>
              </a:r>
              <a:r>
                <a:rPr lang="uk-UA" sz="2400" dirty="0" smtClean="0">
                  <a:solidFill>
                    <a:schemeClr val="bg1"/>
                  </a:solidFill>
                </a:rPr>
                <a:t> </a:t>
              </a:r>
              <a:r>
                <a:rPr lang="uk-UA" sz="2400" dirty="0" err="1" smtClean="0">
                  <a:solidFill>
                    <a:schemeClr val="bg1"/>
                  </a:solidFill>
                </a:rPr>
                <a:t>корабель”</a:t>
              </a:r>
              <a:endParaRPr lang="uk-UA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00034" y="4572008"/>
            <a:ext cx="7286676" cy="36933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http://adsence.kiev.ua/wpcontent/uploads/2009/12/dubai_fountain.jpg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429652" y="428604"/>
            <a:ext cx="696024" cy="4857784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58" y="550067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1214414" y="214290"/>
            <a:ext cx="6429420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Географія вражає і захоплює …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418729" y="1118926"/>
            <a:ext cx="7510858" cy="5167594"/>
            <a:chOff x="418729" y="1118926"/>
            <a:chExt cx="7510858" cy="5167594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18729" y="1118926"/>
              <a:ext cx="7510858" cy="516759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4929190" y="5715016"/>
              <a:ext cx="28114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dirty="0" smtClean="0">
                  <a:solidFill>
                    <a:schemeClr val="bg1"/>
                  </a:solidFill>
                </a:rPr>
                <a:t>Дубаї, співаючий фонтан</a:t>
              </a:r>
              <a:endParaRPr lang="uk-UA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429652" y="428604"/>
            <a:ext cx="696024" cy="4857784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58" y="550067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1214414" y="214290"/>
            <a:ext cx="6429420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Географія вражає і захоплює …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357158" y="1125100"/>
            <a:ext cx="7715304" cy="5732900"/>
            <a:chOff x="428596" y="1125100"/>
            <a:chExt cx="7643866" cy="5732900"/>
          </a:xfrm>
        </p:grpSpPr>
        <p:pic>
          <p:nvPicPr>
            <p:cNvPr id="8" name="Рисунок 7" descr="сейди Resize-of-15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8596" y="1125100"/>
              <a:ext cx="7643866" cy="5732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571472" y="6000768"/>
              <a:ext cx="3281476" cy="40011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uk-UA" sz="2000" dirty="0" smtClean="0">
                  <a:solidFill>
                    <a:schemeClr val="bg1"/>
                  </a:solidFill>
                </a:rPr>
                <a:t>Кольський півострів, </a:t>
              </a:r>
              <a:r>
                <a:rPr lang="uk-UA" sz="2000" dirty="0" err="1" smtClean="0">
                  <a:solidFill>
                    <a:schemeClr val="bg1"/>
                  </a:solidFill>
                </a:rPr>
                <a:t>сейд</a:t>
              </a:r>
              <a:r>
                <a:rPr lang="uk-UA" sz="2000" dirty="0" smtClean="0">
                  <a:solidFill>
                    <a:schemeClr val="bg1"/>
                  </a:solidFill>
                </a:rPr>
                <a:t> </a:t>
              </a:r>
              <a:endParaRPr lang="uk-UA" sz="2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429652" y="428604"/>
            <a:ext cx="696024" cy="4857784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58" y="550067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1214414" y="214290"/>
            <a:ext cx="6429420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Географія вражає і захоплює …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500034" y="1000108"/>
            <a:ext cx="7334275" cy="5500706"/>
            <a:chOff x="500034" y="1000108"/>
            <a:chExt cx="7334275" cy="5500706"/>
          </a:xfrm>
        </p:grpSpPr>
        <p:pic>
          <p:nvPicPr>
            <p:cNvPr id="6" name="Рисунок 5" descr="мирний якутія алмазний карєр d4cmirniy+diamond+mine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0034" y="1000108"/>
              <a:ext cx="7334275" cy="550070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3714744" y="6000768"/>
              <a:ext cx="3710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dirty="0" smtClean="0"/>
                <a:t>Якутія, Мирний, алмазний кар</a:t>
              </a:r>
              <a:r>
                <a:rPr lang="en-US" dirty="0" smtClean="0"/>
                <a:t>’</a:t>
              </a:r>
              <a:r>
                <a:rPr lang="uk-UA" dirty="0" err="1" smtClean="0"/>
                <a:t>єр</a:t>
              </a:r>
              <a:endParaRPr lang="uk-UA" dirty="0"/>
            </a:p>
          </p:txBody>
        </p:sp>
      </p:grp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429652" y="428604"/>
            <a:ext cx="696024" cy="4857784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58" y="550067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1214414" y="214290"/>
            <a:ext cx="6429420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Цікаві вислови про ГЕОГРАФІЮ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1472" y="2071678"/>
            <a:ext cx="77867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Читаючи  науково-популярну літературу, люблю виписувати  вислови  про улюблену  науку. Ти  можеш поповнити  мою  колекцію цитат …</a:t>
            </a:r>
            <a:endParaRPr lang="uk-UA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929322" y="1000108"/>
            <a:ext cx="2571768" cy="292387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dirty="0" err="1" smtClean="0"/>
              <a:t>Страбон</a:t>
            </a:r>
            <a:r>
              <a:rPr lang="uk-UA" sz="2800" dirty="0" smtClean="0"/>
              <a:t> </a:t>
            </a:r>
            <a:endParaRPr lang="uk-UA" sz="2800" dirty="0" smtClean="0"/>
          </a:p>
          <a:p>
            <a:pPr algn="ctr"/>
            <a:endParaRPr lang="uk-UA" sz="2800" dirty="0" smtClean="0"/>
          </a:p>
          <a:p>
            <a:pPr algn="ctr"/>
            <a:r>
              <a:rPr lang="uk-UA" sz="2800" dirty="0" smtClean="0"/>
              <a:t>64 р. до н.е. –</a:t>
            </a:r>
          </a:p>
          <a:p>
            <a:pPr algn="ctr"/>
            <a:r>
              <a:rPr lang="uk-UA" sz="2800" dirty="0" smtClean="0"/>
              <a:t> 23 р. н.е</a:t>
            </a:r>
            <a:r>
              <a:rPr lang="uk-UA" sz="2800" dirty="0" smtClean="0"/>
              <a:t>.</a:t>
            </a:r>
          </a:p>
          <a:p>
            <a:pPr algn="ctr"/>
            <a:r>
              <a:rPr lang="uk-UA" sz="2400" dirty="0" smtClean="0"/>
              <a:t>давньогрецький географ </a:t>
            </a:r>
            <a:r>
              <a:rPr lang="uk-UA" sz="2400" dirty="0" smtClean="0"/>
              <a:t> та історик</a:t>
            </a:r>
            <a:endParaRPr lang="uk-UA" sz="2400" dirty="0"/>
          </a:p>
        </p:txBody>
      </p:sp>
      <p:pic>
        <p:nvPicPr>
          <p:cNvPr id="5" name="Рисунок 4" descr="strab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69218"/>
            <a:ext cx="5429288" cy="65711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8429652" y="428604"/>
            <a:ext cx="696024" cy="4786346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34" y="1285860"/>
            <a:ext cx="6500858" cy="48320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“Географія</a:t>
            </a:r>
            <a:r>
              <a:rPr lang="uk-UA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uk-UA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…</a:t>
            </a:r>
            <a:r>
              <a:rPr lang="uk-UA" sz="2800" dirty="0" smtClean="0">
                <a:latin typeface="Monotype Corsiva" pitchFamily="66" charset="0"/>
              </a:rPr>
              <a:t>входить  до кола занять філософа. Користь від географії різноманітна: її можна використовувати не  лише для діяльності державних людей або володарів, але й для науки про небесні явища, про явища на землі та на морі, про тварин, рослин та все інше, що можна зустріти в різних країнах. Корисність географії припускає наявність в географії також філософа – людини, яка присвятила себе дослідженню мистецтва жити, тобто </a:t>
            </a:r>
            <a:r>
              <a:rPr lang="uk-UA" sz="2800" dirty="0" err="1" smtClean="0">
                <a:latin typeface="Monotype Corsiva" pitchFamily="66" charset="0"/>
              </a:rPr>
              <a:t>щастя</a:t>
            </a:r>
            <a:r>
              <a:rPr lang="uk-UA" sz="2800" dirty="0" err="1" smtClean="0">
                <a:latin typeface="Monotype Corsiva" pitchFamily="66" charset="0"/>
              </a:rPr>
              <a:t>.”</a:t>
            </a:r>
            <a:endParaRPr lang="uk-UA" sz="2800" dirty="0" smtClean="0">
              <a:latin typeface="Monotype Corsiva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528638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572132" y="785794"/>
            <a:ext cx="2928958" cy="440120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sz="2800" dirty="0" smtClean="0"/>
              <a:t>Мико́ла Васи́льович </a:t>
            </a:r>
            <a:r>
              <a:rPr lang="vi-VN" sz="2800" dirty="0" smtClean="0"/>
              <a:t>Го́голь</a:t>
            </a:r>
            <a:endParaRPr lang="uk-UA" sz="2800" dirty="0" smtClean="0"/>
          </a:p>
          <a:p>
            <a:pPr algn="ctr"/>
            <a:endParaRPr lang="en-US" sz="2800" dirty="0" smtClean="0"/>
          </a:p>
          <a:p>
            <a:pPr algn="ctr"/>
            <a:r>
              <a:rPr lang="uk-UA" sz="2800" dirty="0" smtClean="0"/>
              <a:t>(</a:t>
            </a:r>
            <a:r>
              <a:rPr lang="en-US" sz="2800" dirty="0" smtClean="0"/>
              <a:t>1809 – 1852</a:t>
            </a:r>
            <a:r>
              <a:rPr lang="uk-UA" sz="2800" dirty="0" smtClean="0"/>
              <a:t>)</a:t>
            </a:r>
          </a:p>
          <a:p>
            <a:pPr algn="ctr"/>
            <a:endParaRPr lang="en-US" sz="2800" dirty="0" smtClean="0"/>
          </a:p>
          <a:p>
            <a:pPr algn="ctr"/>
            <a:r>
              <a:rPr lang="ru-RU" sz="2800" dirty="0" err="1" smtClean="0"/>
              <a:t>прозаїк</a:t>
            </a:r>
            <a:r>
              <a:rPr lang="ru-RU" sz="2800" dirty="0" smtClean="0"/>
              <a:t>, драматург, поет, </a:t>
            </a:r>
            <a:r>
              <a:rPr lang="ru-RU" sz="2800" dirty="0" err="1" smtClean="0"/>
              <a:t>історик</a:t>
            </a:r>
            <a:r>
              <a:rPr lang="ru-RU" sz="2800" dirty="0" smtClean="0"/>
              <a:t>, фольклорист </a:t>
            </a:r>
            <a:r>
              <a:rPr lang="uk-UA" sz="2800" dirty="0" smtClean="0"/>
              <a:t>.</a:t>
            </a:r>
            <a:endParaRPr lang="uk-UA" sz="28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8429652" y="428604"/>
            <a:ext cx="696024" cy="4786346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528638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416" y="642918"/>
            <a:ext cx="4712842" cy="57864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642910" y="142852"/>
            <a:ext cx="7000924" cy="649408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3200" dirty="0" err="1" smtClean="0">
                <a:latin typeface="Monotype Corsiva" pitchFamily="66" charset="0"/>
              </a:rPr>
              <a:t>“Велика</a:t>
            </a:r>
            <a:r>
              <a:rPr lang="uk-UA" sz="3200" dirty="0" smtClean="0">
                <a:latin typeface="Monotype Corsiva" pitchFamily="66" charset="0"/>
              </a:rPr>
              <a:t> і вражаюча область географії … Де знайдуться предмети, що сильніше говорять юній уяві! Яка інша наука може бути прекраснішою для дітей, може швидше підняти поезію дитячої душі їхньої</a:t>
            </a:r>
            <a:r>
              <a:rPr lang="uk-UA" sz="3200" dirty="0" smtClean="0">
                <a:latin typeface="Monotype Corsiva" pitchFamily="66" charset="0"/>
              </a:rPr>
              <a:t>! </a:t>
            </a:r>
            <a:endParaRPr lang="uk-UA" sz="3200" dirty="0" smtClean="0">
              <a:latin typeface="Monotype Corsiva" pitchFamily="66" charset="0"/>
            </a:endParaRPr>
          </a:p>
          <a:p>
            <a:pPr algn="just"/>
            <a:r>
              <a:rPr lang="uk-UA" sz="3200" dirty="0" smtClean="0">
                <a:latin typeface="Monotype Corsiva" pitchFamily="66" charset="0"/>
              </a:rPr>
              <a:t>Дитячий вік є ще одна спрага, одне беззвітне прагнення до пізнання. Він всього вимагає, все хоче дізнатися. Його найбільше цікавлять віддалені землі: як там? що там таке? які там люди? як живуть </a:t>
            </a:r>
            <a:r>
              <a:rPr lang="ru-RU" sz="3200" dirty="0" smtClean="0">
                <a:latin typeface="Monotype Corsiva" pitchFamily="66" charset="0"/>
              </a:rPr>
              <a:t>- </a:t>
            </a:r>
            <a:r>
              <a:rPr lang="uk-UA" sz="3200" dirty="0" smtClean="0">
                <a:latin typeface="Monotype Corsiva" pitchFamily="66" charset="0"/>
              </a:rPr>
              <a:t>ці питання накидаються на нього юрбою, і всі вони відносяться прямо до фізичної географії …”</a:t>
            </a:r>
            <a:endParaRPr lang="uk-UA" sz="3200" dirty="0" smtClean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528638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000628" y="714356"/>
            <a:ext cx="3143272" cy="538609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Жан Жак </a:t>
            </a:r>
            <a:r>
              <a:rPr lang="ru-RU" sz="2800" dirty="0" err="1" smtClean="0"/>
              <a:t>Елізе</a:t>
            </a:r>
            <a:r>
              <a:rPr lang="ru-RU" sz="2800" dirty="0" smtClean="0"/>
              <a:t> </a:t>
            </a:r>
            <a:r>
              <a:rPr lang="ru-RU" sz="2800" dirty="0" err="1" smtClean="0"/>
              <a:t>Реклю</a:t>
            </a:r>
            <a:r>
              <a:rPr lang="ru-RU" sz="2800" dirty="0" smtClean="0"/>
              <a:t> </a:t>
            </a:r>
          </a:p>
          <a:p>
            <a:pPr algn="ctr"/>
            <a:r>
              <a:rPr lang="ru-RU" sz="2800" dirty="0" smtClean="0"/>
              <a:t> (1830 – 1905)</a:t>
            </a:r>
          </a:p>
          <a:p>
            <a:pPr algn="ctr"/>
            <a:r>
              <a:rPr lang="uk-UA" sz="2800" dirty="0" smtClean="0"/>
              <a:t>Французький географ і історик , член Паризького Географічного товариства. </a:t>
            </a:r>
          </a:p>
          <a:p>
            <a:pPr algn="ctr"/>
            <a:r>
              <a:rPr lang="uk-UA" sz="2000" dirty="0" smtClean="0"/>
              <a:t>Відомим учнем </a:t>
            </a:r>
            <a:r>
              <a:rPr lang="uk-UA" sz="2000" dirty="0" err="1" smtClean="0"/>
              <a:t>Реклю</a:t>
            </a:r>
            <a:r>
              <a:rPr lang="uk-UA" sz="2000" dirty="0" smtClean="0"/>
              <a:t> був  письменник Жуль Верн, який, крім художніх книг, написав ще «Історію великих подорожей».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429652" y="428604"/>
            <a:ext cx="696024" cy="4786346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500042"/>
            <a:ext cx="4071966" cy="5929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1000100" y="857232"/>
            <a:ext cx="6500858" cy="56938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2800" dirty="0" err="1" smtClean="0">
                <a:latin typeface="Monotype Corsiva" pitchFamily="66" charset="0"/>
              </a:rPr>
              <a:t>“</a:t>
            </a:r>
            <a:r>
              <a:rPr lang="uk-UA" sz="2800" dirty="0" err="1" smtClean="0">
                <a:latin typeface="Monotype Corsiva" pitchFamily="66" charset="0"/>
              </a:rPr>
              <a:t>Наука</a:t>
            </a:r>
            <a:r>
              <a:rPr lang="uk-UA" sz="2800" dirty="0" smtClean="0">
                <a:latin typeface="Monotype Corsiva" pitchFamily="66" charset="0"/>
              </a:rPr>
              <a:t> </a:t>
            </a:r>
            <a:r>
              <a:rPr lang="uk-UA" sz="2800" dirty="0" smtClean="0">
                <a:latin typeface="Monotype Corsiva" pitchFamily="66" charset="0"/>
              </a:rPr>
              <a:t>перетворить мало-помалу нашу планету в велетенський організм, що невпинно працює на користь людства своїми вітрами, морськими течіями, паром і електрикою, так що з часом люди зроблять з земної кулі той райський сад, про який мріяли поети всіх минулих століть ... Повна гармонія в житті нашої планети не встановиться до тих пір, поки люди не з'єднаються в одну мирну сім'ю. Щоб стати істинно-прекрасною, Земля, як любляча мати, чекає тієї хвилини, коли її діти обіймуться по-братськи і укладуть, нарешті, великий союз вільних народів </a:t>
            </a:r>
            <a:r>
              <a:rPr lang="uk-UA" sz="2800" dirty="0" smtClean="0">
                <a:latin typeface="Monotype Corsiva" pitchFamily="66" charset="0"/>
              </a:rPr>
              <a:t>.”</a:t>
            </a:r>
            <a:endParaRPr lang="uk-UA" sz="3200" dirty="0" smtClean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528638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071546"/>
            <a:ext cx="4311873" cy="5379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000628" y="714356"/>
            <a:ext cx="3143272" cy="569386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Андрій Миколайович Краснов</a:t>
            </a:r>
          </a:p>
          <a:p>
            <a:pPr algn="ctr"/>
            <a:r>
              <a:rPr lang="uk-UA" sz="2800" dirty="0" smtClean="0"/>
              <a:t>1862 – 1914</a:t>
            </a:r>
          </a:p>
          <a:p>
            <a:pPr algn="ctr"/>
            <a:r>
              <a:rPr lang="uk-UA" sz="2800" dirty="0" smtClean="0"/>
              <a:t>Ботанік, засновник Батумського ботанічного саду, очолював географічну кафедру  у Харківському університеті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429652" y="428604"/>
            <a:ext cx="696024" cy="4786346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42976" y="1428736"/>
            <a:ext cx="6500858" cy="452431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3200" dirty="0" err="1" smtClean="0">
                <a:latin typeface="Monotype Corsiva" pitchFamily="66" charset="0"/>
              </a:rPr>
              <a:t>“Географія</a:t>
            </a:r>
            <a:r>
              <a:rPr lang="uk-UA" sz="3200" dirty="0" smtClean="0">
                <a:latin typeface="Monotype Corsiva" pitchFamily="66" charset="0"/>
              </a:rPr>
              <a:t> </a:t>
            </a:r>
            <a:r>
              <a:rPr lang="uk-UA" sz="3200" dirty="0" smtClean="0">
                <a:latin typeface="Monotype Corsiva" pitchFamily="66" charset="0"/>
              </a:rPr>
              <a:t>є філософією природознавства. Вона одна відкриває нові горизонти, які часто затьмарюються в чисто систематичних науках … Головне завдання географії – дати читачу </a:t>
            </a:r>
            <a:r>
              <a:rPr lang="uk-UA" sz="3200" dirty="0" err="1" smtClean="0">
                <a:latin typeface="Monotype Corsiva" pitchFamily="66" charset="0"/>
              </a:rPr>
              <a:t>зв</a:t>
            </a:r>
            <a:r>
              <a:rPr lang="en-US" sz="3200" dirty="0" smtClean="0">
                <a:latin typeface="Monotype Corsiva" pitchFamily="66" charset="0"/>
              </a:rPr>
              <a:t>’</a:t>
            </a:r>
            <a:r>
              <a:rPr lang="uk-UA" sz="3200" dirty="0" err="1" smtClean="0">
                <a:latin typeface="Monotype Corsiva" pitchFamily="66" charset="0"/>
              </a:rPr>
              <a:t>язок</a:t>
            </a:r>
            <a:r>
              <a:rPr lang="uk-UA" sz="3200" dirty="0" smtClean="0">
                <a:latin typeface="Monotype Corsiva" pitchFamily="66" charset="0"/>
              </a:rPr>
              <a:t> між  історією земної кулі і явищами життя, які тепер на ній </a:t>
            </a:r>
            <a:r>
              <a:rPr lang="uk-UA" sz="3200" dirty="0" err="1" smtClean="0">
                <a:latin typeface="Monotype Corsiva" pitchFamily="66" charset="0"/>
              </a:rPr>
              <a:t>відбуваються</a:t>
            </a:r>
            <a:r>
              <a:rPr lang="uk-UA" sz="3200" dirty="0" err="1" smtClean="0">
                <a:latin typeface="Monotype Corsiva" pitchFamily="66" charset="0"/>
              </a:rPr>
              <a:t>.”</a:t>
            </a:r>
            <a:endParaRPr lang="uk-UA" sz="3200" dirty="0" smtClean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429652" y="428604"/>
            <a:ext cx="696024" cy="628652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596" y="1071546"/>
            <a:ext cx="6500858" cy="55092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400" dirty="0" smtClean="0">
                <a:latin typeface="Monotype Corsiva" pitchFamily="66" charset="0"/>
              </a:rPr>
              <a:t>Нехай тобі підкаже</a:t>
            </a:r>
          </a:p>
          <a:p>
            <a:pPr algn="ctr"/>
            <a:r>
              <a:rPr lang="uk-UA" sz="4400" dirty="0" smtClean="0">
                <a:latin typeface="Monotype Corsiva" pitchFamily="66" charset="0"/>
              </a:rPr>
              <a:t>серця стук – </a:t>
            </a:r>
          </a:p>
          <a:p>
            <a:pPr algn="ctr"/>
            <a:r>
              <a:rPr lang="uk-UA" sz="4400" dirty="0" smtClean="0">
                <a:latin typeface="Monotype Corsiva" pitchFamily="66" charset="0"/>
              </a:rPr>
              <a:t>яка </a:t>
            </a:r>
            <a:r>
              <a:rPr lang="uk-UA" sz="4400" dirty="0" err="1" smtClean="0">
                <a:latin typeface="Monotype Corsiva" pitchFamily="66" charset="0"/>
              </a:rPr>
              <a:t>найромантичніша</a:t>
            </a:r>
            <a:endParaRPr lang="uk-UA" sz="4400" dirty="0" smtClean="0">
              <a:latin typeface="Monotype Corsiva" pitchFamily="66" charset="0"/>
            </a:endParaRPr>
          </a:p>
          <a:p>
            <a:pPr algn="ctr"/>
            <a:r>
              <a:rPr lang="uk-UA" sz="4400" dirty="0" smtClean="0">
                <a:latin typeface="Monotype Corsiva" pitchFamily="66" charset="0"/>
              </a:rPr>
              <a:t>з усіх наук?</a:t>
            </a:r>
          </a:p>
          <a:p>
            <a:pPr algn="ctr"/>
            <a:r>
              <a:rPr lang="uk-UA" sz="4400" dirty="0" smtClean="0">
                <a:latin typeface="Monotype Corsiva" pitchFamily="66" charset="0"/>
              </a:rPr>
              <a:t>Про цю науку </a:t>
            </a:r>
          </a:p>
          <a:p>
            <a:pPr algn="ctr"/>
            <a:r>
              <a:rPr lang="uk-UA" sz="4400" dirty="0" smtClean="0">
                <a:latin typeface="Monotype Corsiva" pitchFamily="66" charset="0"/>
              </a:rPr>
              <a:t>сумніву не маю я – </a:t>
            </a:r>
          </a:p>
          <a:p>
            <a:pPr algn="ctr"/>
            <a:r>
              <a:rPr lang="uk-UA" sz="4400" dirty="0" smtClean="0">
                <a:latin typeface="Monotype Corsiva" pitchFamily="66" charset="0"/>
              </a:rPr>
              <a:t>це благородна </a:t>
            </a:r>
          </a:p>
          <a:p>
            <a:pPr algn="ctr"/>
            <a:r>
              <a:rPr lang="uk-U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               географія!</a:t>
            </a:r>
            <a:endParaRPr lang="uk-UA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5143512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5238810" cy="5238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4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 noChangeAspect="1"/>
          </p:cNvPicPr>
          <p:nvPr/>
        </p:nvPicPr>
        <p:blipFill>
          <a:blip r:embed="rId2"/>
          <a:srcRect b="62" r="4"/>
          <a:stretch>
            <a:fillRect/>
          </a:stretch>
        </p:blipFill>
        <p:spPr bwMode="auto">
          <a:xfrm>
            <a:off x="214282" y="1000108"/>
            <a:ext cx="5031585" cy="54317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357818" y="1142984"/>
            <a:ext cx="3143272" cy="397031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wrap="square">
            <a:spAutoFit/>
          </a:bodyPr>
          <a:lstStyle/>
          <a:p>
            <a:pPr algn="ctr"/>
            <a:r>
              <a:rPr dirty="0" err="1" lang="uk-UA" smtClean="0" sz="2800"/>
              <a:t>Роджер</a:t>
            </a:r>
            <a:r>
              <a:rPr dirty="0" lang="uk-UA" smtClean="0" sz="2800"/>
              <a:t> </a:t>
            </a:r>
            <a:r>
              <a:rPr dirty="0" err="1" lang="uk-UA" smtClean="0" sz="2800"/>
              <a:t>Касперсон</a:t>
            </a:r>
            <a:endParaRPr dirty="0" lang="uk-UA" smtClean="0" sz="2800"/>
          </a:p>
          <a:p>
            <a:pPr algn="ctr"/>
            <a:endParaRPr dirty="0" lang="uk-UA" smtClean="0" sz="2800"/>
          </a:p>
          <a:p>
            <a:pPr algn="ctr"/>
            <a:r>
              <a:rPr dirty="0" lang="uk-UA" smtClean="0" sz="2800"/>
              <a:t>Професор,</a:t>
            </a:r>
          </a:p>
          <a:p>
            <a:pPr algn="ctr"/>
            <a:r>
              <a:rPr dirty="0" lang="uk-UA" smtClean="0" sz="2800"/>
              <a:t>доктор філософії, </a:t>
            </a:r>
          </a:p>
          <a:p>
            <a:pPr algn="ctr"/>
            <a:r>
              <a:rPr dirty="0" lang="uk-UA" smtClean="0" sz="2800"/>
              <a:t>член Американської</a:t>
            </a:r>
          </a:p>
          <a:p>
            <a:pPr algn="ctr"/>
            <a:r>
              <a:rPr dirty="0" lang="uk-UA" smtClean="0" sz="2800"/>
              <a:t>академії мистецтв і наук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429652" y="428604"/>
            <a:ext cx="696024" cy="4786346"/>
          </a:xfrm>
          <a:prstGeom prst="rect">
            <a:avLst/>
          </a:prstGeom>
          <a:noFill/>
        </p:spPr>
        <p:txBody>
          <a:bodyPr rtlCol="0" vert="wordArtVert" wrap="square">
            <a:spAutoFit/>
          </a:bodyPr>
          <a:lstStyle/>
          <a:p>
            <a:r>
              <a:rPr b="1" cap="all" dirty="0" lang="uk-UA" smtClean="0" sz="28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  <a:reflection algn="bl" blurRad="12700" dir="5400000" dist="1000" endPos="45000" rotWithShape="0" stA="28000" sy="-100000"/>
                </a:effectLst>
              </a:rPr>
              <a:t>ГЕОГРАФІЯ</a:t>
            </a:r>
            <a:endParaRPr dirty="0" lang="uk-UA" sz="2400">
              <a:effectLst>
                <a:outerShdw algn="tl" blurRad="38100" dir="2700000" dist="38100">
                  <a:srgbClr val="000000">
                    <a:alpha val="43137"/>
                  </a:srgbClr>
                </a:outerShdw>
                <a:reflection algn="bl" blurRad="12700" dir="5400000" dist="1000" endPos="45000" rotWithShape="0" stA="28000" sy="-100000"/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28662" y="1500174"/>
            <a:ext cx="6500858" cy="45243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wrap="square">
            <a:spAutoFit/>
          </a:bodyPr>
          <a:lstStyle/>
          <a:p>
            <a:pPr algn="just"/>
            <a:r>
              <a:rPr dirty="0" err="1" lang="uk-UA" smtClean="0" sz="3200">
                <a:latin charset="0" pitchFamily="66" typeface="Monotype Corsiva"/>
              </a:rPr>
              <a:t>“Переміщення</a:t>
            </a:r>
            <a:r>
              <a:rPr dirty="0" lang="uk-UA" smtClean="0" sz="3200">
                <a:latin charset="0" pitchFamily="66" typeface="Monotype Corsiva"/>
              </a:rPr>
              <a:t> </a:t>
            </a:r>
            <a:r>
              <a:rPr dirty="0" lang="uk-UA" smtClean="0" sz="3200">
                <a:latin charset="0" pitchFamily="66" typeface="Monotype Corsiva"/>
              </a:rPr>
              <a:t>центру ваги географічного дослідження із супермаркетів та автострад на злидні та расизм уже почався, і ми можемо очікувати його подальший розвиток , бо змінюються самі завдання географії. Нові люди в географії бачать призначення своєї науки в тому ж, що і медики: відвернути смерть і зменшити </a:t>
            </a:r>
            <a:r>
              <a:rPr dirty="0" err="1" lang="uk-UA" smtClean="0" sz="3200">
                <a:latin charset="0" pitchFamily="66" typeface="Monotype Corsiva"/>
              </a:rPr>
              <a:t>страждання</a:t>
            </a:r>
            <a:r>
              <a:rPr dirty="0" err="1" lang="uk-UA" smtClean="0" sz="3200">
                <a:latin charset="0" pitchFamily="66" typeface="Monotype Corsiva"/>
              </a:rPr>
              <a:t>.”</a:t>
            </a:r>
            <a:endParaRPr dirty="0" lang="uk-UA" smtClean="0" sz="3200">
              <a:latin charset="0" pitchFamily="66" typeface="Monotype Corsiva"/>
            </a:endParaRPr>
          </a:p>
        </p:txBody>
      </p:sp>
      <p:pic>
        <p:nvPicPr>
          <p:cNvPr id="1027" name="Picture 3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528638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2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15" nodeType="clickEffect" presetClass="exit" presetID="8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diamond(in)" transition="out">
                                      <p:cBhvr>
                                        <p:cTn dur="2000" id="16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14"/>
      <p:bldP animBg="1" grpId="1" spid="14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528638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000628" y="1643050"/>
            <a:ext cx="3143272" cy="267765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Визначення географії, як науки, із довідника школяра  і студента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429652" y="428604"/>
            <a:ext cx="696024" cy="4786346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000108"/>
            <a:ext cx="3609954" cy="5548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1000100" y="1357298"/>
            <a:ext cx="6500858" cy="501675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Географія – наука, що вивчає географічну оболонку Землі, її структуру і динаміку, взаємодію і розподіл у просторі її окремих компонентів. Основні цілі – географічне наукове обґрунтування шляхів раціональної територіальної організації суспільства і природокористування, створення основ стратегії екологічно безпечного розвитку суспільства.</a:t>
            </a:r>
            <a:endParaRPr lang="uk-UA" sz="3200" dirty="0" smtClean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528638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429652" y="428604"/>
            <a:ext cx="696024" cy="4786346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03448" y="661275"/>
            <a:ext cx="7597576" cy="5696683"/>
            <a:chOff x="403448" y="661275"/>
            <a:chExt cx="7597576" cy="5696683"/>
          </a:xfrm>
        </p:grpSpPr>
        <p:pic>
          <p:nvPicPr>
            <p:cNvPr id="11" name="Рисунок 10" descr="5-46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3448" y="661275"/>
              <a:ext cx="7597576" cy="569668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TextBox 11"/>
            <p:cNvSpPr txBox="1"/>
            <p:nvPr/>
          </p:nvSpPr>
          <p:spPr>
            <a:xfrm>
              <a:off x="2500298" y="1571612"/>
              <a:ext cx="5404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4400" dirty="0" smtClean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Географія устами учнів:</a:t>
              </a:r>
              <a:endParaRPr lang="uk-UA" sz="44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428728" y="2500306"/>
            <a:ext cx="592935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i="1" dirty="0" smtClean="0"/>
              <a:t>Географія – це можливість через очевидне і звичайне вийти у незвідане</a:t>
            </a:r>
            <a:endParaRPr lang="uk-UA" sz="4800" i="1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528638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429652" y="428604"/>
            <a:ext cx="696024" cy="4786346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2" name="Группа 12"/>
          <p:cNvGrpSpPr/>
          <p:nvPr/>
        </p:nvGrpSpPr>
        <p:grpSpPr>
          <a:xfrm>
            <a:off x="403448" y="661275"/>
            <a:ext cx="7597576" cy="5696683"/>
            <a:chOff x="403448" y="661275"/>
            <a:chExt cx="7597576" cy="5696683"/>
          </a:xfrm>
        </p:grpSpPr>
        <p:pic>
          <p:nvPicPr>
            <p:cNvPr id="11" name="Рисунок 10" descr="5-46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3448" y="661275"/>
              <a:ext cx="7597576" cy="569668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TextBox 11"/>
            <p:cNvSpPr txBox="1"/>
            <p:nvPr/>
          </p:nvSpPr>
          <p:spPr>
            <a:xfrm>
              <a:off x="2500298" y="1571612"/>
              <a:ext cx="5404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4400" dirty="0" smtClean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Географія устами учнів:</a:t>
              </a:r>
              <a:endParaRPr lang="uk-UA" sz="44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428728" y="2500306"/>
            <a:ext cx="592935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i="1" dirty="0" smtClean="0"/>
              <a:t>Географія – це наука про перемогу над труднощами життя</a:t>
            </a:r>
            <a:endParaRPr lang="uk-UA" sz="4800" i="1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528638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429652" y="428604"/>
            <a:ext cx="696024" cy="4786346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2" name="Группа 12"/>
          <p:cNvGrpSpPr/>
          <p:nvPr/>
        </p:nvGrpSpPr>
        <p:grpSpPr>
          <a:xfrm>
            <a:off x="403448" y="661275"/>
            <a:ext cx="7597576" cy="5696683"/>
            <a:chOff x="403448" y="661275"/>
            <a:chExt cx="7597576" cy="5696683"/>
          </a:xfrm>
        </p:grpSpPr>
        <p:pic>
          <p:nvPicPr>
            <p:cNvPr id="11" name="Рисунок 10" descr="5-46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3448" y="661275"/>
              <a:ext cx="7597576" cy="569668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TextBox 11"/>
            <p:cNvSpPr txBox="1"/>
            <p:nvPr/>
          </p:nvSpPr>
          <p:spPr>
            <a:xfrm>
              <a:off x="2500298" y="1571612"/>
              <a:ext cx="5404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4400" dirty="0" smtClean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Географія устами учнів:</a:t>
              </a:r>
              <a:endParaRPr lang="uk-UA" sz="44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428728" y="2500306"/>
            <a:ext cx="592935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i="1" dirty="0" smtClean="0"/>
              <a:t>Географія навчає, як дорогоцінне відрізнити від пустої породи</a:t>
            </a:r>
            <a:endParaRPr lang="uk-UA" sz="4800" i="1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528638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429652" y="428604"/>
            <a:ext cx="696024" cy="4786346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2" name="Группа 12"/>
          <p:cNvGrpSpPr/>
          <p:nvPr/>
        </p:nvGrpSpPr>
        <p:grpSpPr>
          <a:xfrm>
            <a:off x="403448" y="661275"/>
            <a:ext cx="7597576" cy="5696683"/>
            <a:chOff x="403448" y="661275"/>
            <a:chExt cx="7597576" cy="5696683"/>
          </a:xfrm>
        </p:grpSpPr>
        <p:pic>
          <p:nvPicPr>
            <p:cNvPr id="11" name="Рисунок 10" descr="5-46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3448" y="661275"/>
              <a:ext cx="7597576" cy="569668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TextBox 11"/>
            <p:cNvSpPr txBox="1"/>
            <p:nvPr/>
          </p:nvSpPr>
          <p:spPr>
            <a:xfrm>
              <a:off x="2500298" y="1571612"/>
              <a:ext cx="5404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4400" dirty="0" smtClean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Географія устами учнів:</a:t>
              </a:r>
              <a:endParaRPr lang="uk-UA" sz="44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428728" y="2500306"/>
            <a:ext cx="59293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i="1" dirty="0" smtClean="0"/>
              <a:t>Географія – це коктейль наук</a:t>
            </a:r>
            <a:endParaRPr lang="uk-UA" sz="4800" i="1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528638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429652" y="428604"/>
            <a:ext cx="696024" cy="4786346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2" name="Группа 12"/>
          <p:cNvGrpSpPr/>
          <p:nvPr/>
        </p:nvGrpSpPr>
        <p:grpSpPr>
          <a:xfrm>
            <a:off x="403448" y="661275"/>
            <a:ext cx="7597576" cy="5696683"/>
            <a:chOff x="403448" y="661275"/>
            <a:chExt cx="7597576" cy="5696683"/>
          </a:xfrm>
        </p:grpSpPr>
        <p:pic>
          <p:nvPicPr>
            <p:cNvPr id="11" name="Рисунок 10" descr="5-46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3448" y="661275"/>
              <a:ext cx="7597576" cy="569668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TextBox 11"/>
            <p:cNvSpPr txBox="1"/>
            <p:nvPr/>
          </p:nvSpPr>
          <p:spPr>
            <a:xfrm>
              <a:off x="2500298" y="1571612"/>
              <a:ext cx="5404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4400" dirty="0" smtClean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Географія устами учнів:</a:t>
              </a:r>
              <a:endParaRPr lang="uk-UA" sz="44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428728" y="2500306"/>
            <a:ext cx="59293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i="1" dirty="0" smtClean="0"/>
              <a:t>Тут можуть бути і твої слова … </a:t>
            </a:r>
            <a:endParaRPr lang="uk-UA" sz="48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214414" y="5000636"/>
            <a:ext cx="6072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C00000"/>
                </a:solidFill>
              </a:rPr>
              <a:t>Прочитавши підручник, довідники, інші джерела знань і, обміркувавши гарненько, запиши свій вислів про науку географію.</a:t>
            </a:r>
            <a:endParaRPr lang="uk-UA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528638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429652" y="428604"/>
            <a:ext cx="696024" cy="4786346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1857364"/>
            <a:ext cx="757242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Щасливої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дороги в науку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географію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429652" y="428604"/>
            <a:ext cx="696024" cy="5214974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550067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eratosthen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928670"/>
            <a:ext cx="4619625" cy="5619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5072066" y="857232"/>
            <a:ext cx="3429024" cy="45243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Monotype Corsiva" pitchFamily="66" charset="0"/>
              </a:rPr>
              <a:t>Батьком географії вважають давньогрецького ученого </a:t>
            </a:r>
            <a:r>
              <a:rPr lang="uk-UA" sz="24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Ератосфена</a:t>
            </a:r>
            <a:r>
              <a:rPr lang="uk-UA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(275 – 194 рр. до н.е.)</a:t>
            </a:r>
            <a:r>
              <a:rPr lang="uk-UA" sz="2400" dirty="0" smtClean="0">
                <a:latin typeface="Monotype Corsiva" pitchFamily="66" charset="0"/>
              </a:rPr>
              <a:t>. Саме він вперше назвав науку, що описує природу та населення Землі, географією.</a:t>
            </a:r>
          </a:p>
          <a:p>
            <a:pPr algn="ctr"/>
            <a:endParaRPr lang="uk-UA" sz="2400" dirty="0" smtClean="0">
              <a:latin typeface="Monotype Corsiva" pitchFamily="66" charset="0"/>
            </a:endParaRPr>
          </a:p>
          <a:p>
            <a:pPr algn="ctr"/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ГЕОГРАФІЯ - </a:t>
            </a:r>
            <a:r>
              <a:rPr lang="uk-UA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землеопис</a:t>
            </a:r>
            <a:endParaRPr lang="uk-UA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usschn карта ератосфена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785794"/>
            <a:ext cx="8763803" cy="582576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429652" y="428604"/>
            <a:ext cx="696024" cy="5286412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85852" y="142852"/>
            <a:ext cx="4786346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Monotype Corsiva" pitchFamily="66" charset="0"/>
              </a:rPr>
              <a:t>Світ, відомий </a:t>
            </a:r>
            <a:r>
              <a:rPr lang="uk-UA" sz="3200" dirty="0" err="1" smtClean="0">
                <a:latin typeface="Monotype Corsiva" pitchFamily="66" charset="0"/>
              </a:rPr>
              <a:t>Ератосфену</a:t>
            </a:r>
            <a:endParaRPr lang="uk-UA" sz="3200" dirty="0" smtClean="0">
              <a:latin typeface="Monotype Corsiva" pitchFamily="66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3000364" y="3643314"/>
            <a:ext cx="2172007" cy="1171580"/>
            <a:chOff x="3000364" y="3643314"/>
            <a:chExt cx="2172007" cy="1171580"/>
          </a:xfrm>
        </p:grpSpPr>
        <p:sp>
          <p:nvSpPr>
            <p:cNvPr id="6" name="Блок-схема: узел 5"/>
            <p:cNvSpPr/>
            <p:nvPr/>
          </p:nvSpPr>
          <p:spPr>
            <a:xfrm>
              <a:off x="3143240" y="4357694"/>
              <a:ext cx="457200" cy="457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>
                <a:noFill/>
              </a:endParaRPr>
            </a:p>
          </p:txBody>
        </p:sp>
        <p:sp>
          <p:nvSpPr>
            <p:cNvPr id="7" name="Блок-схема: узел 6"/>
            <p:cNvSpPr/>
            <p:nvPr/>
          </p:nvSpPr>
          <p:spPr>
            <a:xfrm>
              <a:off x="3000364" y="3714752"/>
              <a:ext cx="457200" cy="457200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571868" y="3643314"/>
              <a:ext cx="1600503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uk-UA" dirty="0" smtClean="0"/>
                <a:t> Александрія </a:t>
              </a:r>
              <a:endParaRPr lang="uk-UA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643306" y="4429132"/>
              <a:ext cx="812210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uk-UA" dirty="0" smtClean="0"/>
                <a:t>Сієна </a:t>
              </a:r>
              <a:endParaRPr lang="uk-UA" dirty="0"/>
            </a:p>
          </p:txBody>
        </p:sp>
      </p:grp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429652" y="428604"/>
            <a:ext cx="696024" cy="4786346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5865" y="550067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5072066" y="857232"/>
            <a:ext cx="3429024" cy="458587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dirty="0" err="1" smtClean="0">
                <a:latin typeface="Monotype Corsiva" pitchFamily="66" charset="0"/>
              </a:rPr>
              <a:t>Ератосфен</a:t>
            </a:r>
            <a:r>
              <a:rPr lang="uk-UA" sz="2800" dirty="0" smtClean="0">
                <a:latin typeface="Monotype Corsiva" pitchFamily="66" charset="0"/>
              </a:rPr>
              <a:t> написав </a:t>
            </a:r>
            <a:r>
              <a:rPr lang="uk-UA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“Географію”</a:t>
            </a:r>
            <a:r>
              <a:rPr lang="uk-UA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у 3-х книгах</a:t>
            </a:r>
            <a:r>
              <a:rPr lang="uk-UA" sz="2800" dirty="0" smtClean="0">
                <a:latin typeface="Monotype Corsiva" pitchFamily="66" charset="0"/>
              </a:rPr>
              <a:t>.</a:t>
            </a:r>
          </a:p>
          <a:p>
            <a:pPr algn="ctr"/>
            <a:endParaRPr lang="uk-UA" sz="2800" dirty="0" smtClean="0">
              <a:latin typeface="Monotype Corsiva" pitchFamily="66" charset="0"/>
            </a:endParaRPr>
          </a:p>
          <a:p>
            <a:pPr algn="ctr"/>
            <a:r>
              <a:rPr lang="uk-UA" sz="2800" dirty="0" smtClean="0">
                <a:latin typeface="Monotype Corsiva" pitchFamily="66" charset="0"/>
              </a:rPr>
              <a:t>Також відома його праця </a:t>
            </a:r>
            <a:r>
              <a:rPr lang="uk-UA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“Про</a:t>
            </a:r>
            <a:r>
              <a:rPr lang="uk-UA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вимірювання </a:t>
            </a:r>
            <a:r>
              <a:rPr lang="uk-UA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Землі”</a:t>
            </a:r>
            <a:r>
              <a:rPr lang="uk-UA" sz="2800" dirty="0" smtClean="0">
                <a:latin typeface="Monotype Corsiva" pitchFamily="66" charset="0"/>
              </a:rPr>
              <a:t>.</a:t>
            </a:r>
          </a:p>
          <a:p>
            <a:pPr algn="ctr"/>
            <a:endParaRPr lang="uk-UA" sz="2400" dirty="0" smtClean="0">
              <a:latin typeface="Monotype Corsiva" pitchFamily="66" charset="0"/>
            </a:endParaRPr>
          </a:p>
          <a:p>
            <a:pPr algn="ctr"/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ГЕОГРАФІЯ - </a:t>
            </a:r>
            <a:r>
              <a:rPr lang="uk-UA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землеопис</a:t>
            </a:r>
            <a:endParaRPr lang="uk-UA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Рисунок 5" descr="eratosthenescircumill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819" y="928670"/>
            <a:ext cx="4633515" cy="4667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0" y="6215082"/>
            <a:ext cx="70367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Спосіб вимірювання земної кулі за </a:t>
            </a:r>
            <a:r>
              <a:rPr lang="uk-UA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Ератосфеном</a:t>
            </a:r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uk-UA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0364" y="5786454"/>
            <a:ext cx="1546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Александрія 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571472" y="5786454"/>
            <a:ext cx="1660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Сієна (Асуан) </a:t>
            </a:r>
            <a:endParaRPr lang="uk-UA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429652" y="428604"/>
            <a:ext cx="696024" cy="4786346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58" y="550067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5072066" y="857232"/>
            <a:ext cx="3429024" cy="25545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Monotype Corsiva" pitchFamily="66" charset="0"/>
              </a:rPr>
              <a:t>Для визначення розмірів Землі </a:t>
            </a:r>
            <a:r>
              <a:rPr lang="uk-UA" sz="3200" dirty="0" err="1" smtClean="0">
                <a:latin typeface="Monotype Corsiva" pitchFamily="66" charset="0"/>
              </a:rPr>
              <a:t>Ератосфен</a:t>
            </a:r>
            <a:r>
              <a:rPr lang="uk-UA" sz="3200" dirty="0" smtClean="0">
                <a:latin typeface="Monotype Corsiva" pitchFamily="66" charset="0"/>
              </a:rPr>
              <a:t> використав прилад </a:t>
            </a:r>
            <a:r>
              <a:rPr lang="uk-U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скафіс</a:t>
            </a:r>
            <a:r>
              <a:rPr lang="uk-U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</a:t>
            </a:r>
            <a:endParaRPr lang="uk-UA" sz="3200" dirty="0" smtClean="0"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072206"/>
            <a:ext cx="70367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Спосіб вимірювання земної кулі за </a:t>
            </a:r>
            <a:r>
              <a:rPr lang="uk-UA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Ератосфеном</a:t>
            </a:r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uk-UA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79766" y="1071545"/>
            <a:ext cx="4957899" cy="4595187"/>
            <a:chOff x="79766" y="1071545"/>
            <a:chExt cx="4957899" cy="4595187"/>
          </a:xfrm>
        </p:grpSpPr>
        <p:pic>
          <p:nvPicPr>
            <p:cNvPr id="11" name="Рисунок 10" descr="465-004-D1FFD8CD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766" y="1071545"/>
              <a:ext cx="4957899" cy="38576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428596" y="5143512"/>
              <a:ext cx="31854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2800" dirty="0" smtClean="0"/>
                <a:t>100 стадій · 50 днів</a:t>
              </a:r>
              <a:endParaRPr lang="uk-UA" sz="2800" dirty="0"/>
            </a:p>
          </p:txBody>
        </p:sp>
      </p:grpSp>
      <p:pic>
        <p:nvPicPr>
          <p:cNvPr id="8" name="Рисунок 7" descr="03-skafi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4810" y="3571876"/>
            <a:ext cx="3238500" cy="2428875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429652" y="428604"/>
            <a:ext cx="696024" cy="4714908"/>
          </a:xfrm>
          <a:prstGeom prst="rect">
            <a:avLst/>
          </a:prstGeom>
          <a:noFill/>
        </p:spPr>
        <p:txBody>
          <a:bodyPr rtlCol="0" vert="wordArtVert" wrap="square">
            <a:spAutoFit/>
          </a:bodyPr>
          <a:lstStyle/>
          <a:p>
            <a:r>
              <a:rPr b="1" cap="all" dirty="0" lang="uk-UA" smtClean="0" sz="28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  <a:reflection algn="bl" blurRad="12700" dir="5400000" dist="1000" endPos="45000" rotWithShape="0" stA="28000" sy="-100000"/>
                </a:effectLst>
              </a:rPr>
              <a:t>ГЕОГРАФІЯ</a:t>
            </a:r>
            <a:endParaRPr dirty="0" lang="uk-UA" sz="3200">
              <a:effectLst>
                <a:outerShdw algn="tl" blurRad="38100" dir="2700000" dist="38100">
                  <a:srgbClr val="000000">
                    <a:alpha val="43137"/>
                  </a:srgbClr>
                </a:outerShdw>
                <a:reflection algn="bl" blurRad="12700" dir="5400000" dist="1000" endPos="45000" rotWithShape="0" stA="28000" sy="-100000"/>
              </a:effectLst>
            </a:endParaRPr>
          </a:p>
        </p:txBody>
      </p:sp>
      <p:pic>
        <p:nvPicPr>
          <p:cNvPr id="1027" name="Picture 3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5865" y="550067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5072066" y="857232"/>
            <a:ext cx="3429024" cy="206210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wrap="square">
            <a:spAutoFit/>
          </a:bodyPr>
          <a:lstStyle/>
          <a:p>
            <a:pPr algn="ctr"/>
            <a:r>
              <a:rPr dirty="0" lang="uk-UA" smtClean="0" sz="3200">
                <a:latin charset="0" pitchFamily="66" typeface="Monotype Corsiva"/>
              </a:rPr>
              <a:t>За допомогою </a:t>
            </a:r>
            <a:r>
              <a:rPr dirty="0" err="1" lang="uk-UA" smtClean="0" sz="3200">
                <a:latin charset="0" pitchFamily="66" typeface="Monotype Corsiva"/>
              </a:rPr>
              <a:t>скафіса</a:t>
            </a:r>
            <a:r>
              <a:rPr dirty="0" lang="uk-UA" smtClean="0" sz="3200">
                <a:latin charset="0" pitchFamily="66" typeface="Monotype Corsiva"/>
              </a:rPr>
              <a:t> </a:t>
            </a:r>
            <a:r>
              <a:rPr dirty="0" err="1" lang="uk-UA" smtClean="0" sz="3200">
                <a:latin charset="0" pitchFamily="66" typeface="Monotype Corsiva"/>
              </a:rPr>
              <a:t>Ератосфен</a:t>
            </a:r>
            <a:r>
              <a:rPr dirty="0" lang="uk-UA" smtClean="0" sz="3200">
                <a:latin charset="0" pitchFamily="66" typeface="Monotype Corsiva"/>
              </a:rPr>
              <a:t> вияснив, що 5000 стадій – це 7,2</a:t>
            </a:r>
            <a:r>
              <a:rPr dirty="0" lang="uk-UA" smtClean="0" sz="3200">
                <a:latin typeface="Constantia"/>
              </a:rPr>
              <a:t>  ̊</a:t>
            </a:r>
            <a:endParaRPr dirty="0" lang="uk-UA" smtClean="0" sz="3200">
              <a:latin charset="0" pitchFamily="66" typeface="Monotype Corsiv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072206"/>
            <a:ext cx="7036735" cy="46166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 sz="24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Спосіб вимірювання земної кулі за </a:t>
            </a:r>
            <a:r>
              <a:rPr dirty="0" err="1" lang="uk-UA" smtClean="0" sz="24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Ератосфеном</a:t>
            </a:r>
            <a:r>
              <a:rPr dirty="0" lang="uk-UA" smtClean="0" sz="2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dirty="0" lang="uk-UA" sz="20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285720" y="928670"/>
            <a:ext cx="4698488" cy="4915105"/>
            <a:chOff x="285720" y="928670"/>
            <a:chExt cx="4698488" cy="4915105"/>
          </a:xfrm>
        </p:grpSpPr>
        <p:sp>
          <p:nvSpPr>
            <p:cNvPr id="10" name="TextBox 9"/>
            <p:cNvSpPr txBox="1"/>
            <p:nvPr/>
          </p:nvSpPr>
          <p:spPr>
            <a:xfrm>
              <a:off x="500034" y="4643446"/>
              <a:ext cx="3484928" cy="1200329"/>
            </a:xfrm>
            <a:prstGeom prst="rect">
              <a:avLst/>
            </a:prstGeom>
            <a:noFill/>
          </p:spPr>
          <p:txBody>
            <a:bodyPr rtlCol="0" wrap="none">
              <a:spAutoFit/>
            </a:bodyPr>
            <a:lstStyle/>
            <a:p>
              <a:pPr algn="ctr"/>
              <a:r>
                <a:rPr dirty="0" lang="uk-UA" smtClean="0" sz="2400"/>
                <a:t>Відстань від Сієни до</a:t>
              </a:r>
            </a:p>
            <a:p>
              <a:pPr algn="ctr"/>
              <a:r>
                <a:rPr dirty="0" lang="uk-UA" smtClean="0" sz="2400"/>
                <a:t> Александрії становить </a:t>
              </a:r>
            </a:p>
            <a:p>
              <a:pPr algn="ctr"/>
              <a:r>
                <a:rPr dirty="0" lang="uk-UA" smtClean="0" sz="2400"/>
                <a:t>7,2 ̊̊</a:t>
              </a:r>
              <a:endParaRPr dirty="0" lang="uk-UA"/>
            </a:p>
          </p:txBody>
        </p:sp>
        <p:pic>
          <p:nvPicPr>
            <p:cNvPr descr="eratosthenes_experiment.jpg" id="13" name="Рисунок 12"/>
            <p:cNvPicPr>
              <a:picLocks noChangeAspect="1"/>
            </p:cNvPicPr>
            <p:nvPr/>
          </p:nvPicPr>
          <p:blipFill>
            <a:blip r:embed="rId4"/>
            <a:srcRect r="32"/>
            <a:stretch>
              <a:fillRect/>
            </a:stretch>
          </p:blipFill>
          <p:spPr>
            <a:xfrm>
              <a:off x="285720" y="928670"/>
              <a:ext cx="4698488" cy="3657600"/>
            </a:xfrm>
            <a:prstGeom prst="rect">
              <a:avLst/>
            </a:prstGeom>
          </p:spPr>
        </p:pic>
      </p:grpSp>
      <p:pic>
        <p:nvPicPr>
          <p:cNvPr descr="03-skafis.jpg"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6248" y="3571876"/>
            <a:ext cx="3238500" cy="2428875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 dir="r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429652" y="428604"/>
            <a:ext cx="696024" cy="4857784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ГЕОГРАФІЯ</a:t>
            </a:r>
            <a:endParaRPr lang="uk-UA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58" y="550067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5072066" y="857232"/>
            <a:ext cx="3429024" cy="458587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dirty="0" err="1" smtClean="0">
                <a:latin typeface="Monotype Corsiva" pitchFamily="66" charset="0"/>
              </a:rPr>
              <a:t>Ератосфен</a:t>
            </a:r>
            <a:r>
              <a:rPr lang="uk-UA" sz="2800" dirty="0" smtClean="0">
                <a:latin typeface="Monotype Corsiva" pitchFamily="66" charset="0"/>
              </a:rPr>
              <a:t> встановив, що довжина великого кола Землі становить 250 тис. стадій (відповідає ~39 тис. км). Насправді окружність Землі – 40 076 км.</a:t>
            </a:r>
          </a:p>
          <a:p>
            <a:pPr algn="ctr"/>
            <a:endParaRPr lang="uk-UA" sz="2400" dirty="0" smtClean="0">
              <a:latin typeface="Monotype Corsiva" pitchFamily="66" charset="0"/>
            </a:endParaRPr>
          </a:p>
          <a:p>
            <a:pPr algn="ctr"/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ГЕОГРАФІЯ - </a:t>
            </a:r>
            <a:r>
              <a:rPr lang="uk-UA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землеопис</a:t>
            </a:r>
            <a:endParaRPr lang="uk-UA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072206"/>
            <a:ext cx="70367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Спосіб вимірювання земної кулі за </a:t>
            </a:r>
            <a:r>
              <a:rPr lang="uk-UA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Ератосфеном</a:t>
            </a:r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uk-UA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785794"/>
            <a:ext cx="4500594" cy="5262979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800" dirty="0" smtClean="0"/>
              <a:t>100 стадій – відстань, яку караван проходив за день; </a:t>
            </a:r>
          </a:p>
          <a:p>
            <a:r>
              <a:rPr lang="uk-UA" sz="2800" dirty="0" smtClean="0"/>
              <a:t>50 днів караван ішов від Сієни до Александрії;</a:t>
            </a:r>
          </a:p>
          <a:p>
            <a:r>
              <a:rPr lang="uk-UA" sz="2800" dirty="0" smtClean="0"/>
              <a:t>100 · 50 = 5000 стадій;</a:t>
            </a:r>
          </a:p>
          <a:p>
            <a:r>
              <a:rPr lang="uk-UA" sz="2800" dirty="0" smtClean="0"/>
              <a:t>7,2  </a:t>
            </a:r>
            <a:r>
              <a:rPr lang="uk-UA" sz="2800" dirty="0" smtClean="0">
                <a:latin typeface="Constantia"/>
              </a:rPr>
              <a:t>̊ - це 1 ∕ 50 окружності Землі;</a:t>
            </a:r>
          </a:p>
          <a:p>
            <a:r>
              <a:rPr lang="uk-UA" sz="2800" dirty="0" smtClean="0">
                <a:latin typeface="Constantia"/>
              </a:rPr>
              <a:t>отже, 5000 · 50 = 250 000 стадій;</a:t>
            </a:r>
            <a:r>
              <a:rPr lang="uk-UA" sz="2800" dirty="0" smtClean="0"/>
              <a:t> </a:t>
            </a:r>
          </a:p>
          <a:p>
            <a:r>
              <a:rPr lang="uk-UA" sz="2800" dirty="0" smtClean="0"/>
              <a:t>1 стадія – це 157 м;</a:t>
            </a:r>
          </a:p>
          <a:p>
            <a:r>
              <a:rPr lang="uk-UA" sz="2800" dirty="0" smtClean="0"/>
              <a:t>250 000 · 157 = 39 250 000 м = 39 250 км</a:t>
            </a:r>
            <a:endParaRPr lang="uk-UA" sz="2800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429652" y="428604"/>
            <a:ext cx="696024" cy="4857784"/>
          </a:xfrm>
          <a:prstGeom prst="rect">
            <a:avLst/>
          </a:prstGeom>
          <a:noFill/>
        </p:spPr>
        <p:txBody>
          <a:bodyPr rtlCol="0" vert="wordArtVert" wrap="square">
            <a:spAutoFit/>
          </a:bodyPr>
          <a:lstStyle/>
          <a:p>
            <a:r>
              <a:rPr b="1" cap="all" dirty="0" lang="uk-UA" smtClean="0" sz="28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  <a:reflection algn="bl" blurRad="12700" dir="5400000" dist="1000" endPos="45000" rotWithShape="0" stA="28000" sy="-100000"/>
                </a:effectLst>
              </a:rPr>
              <a:t>ГЕОГРАФІЯ</a:t>
            </a:r>
            <a:endParaRPr dirty="0" lang="uk-UA" sz="2400">
              <a:effectLst>
                <a:outerShdw algn="tl" blurRad="38100" dir="2700000" dist="38100">
                  <a:srgbClr val="000000">
                    <a:alpha val="43137"/>
                  </a:srgbClr>
                </a:outerShdw>
                <a:reflection algn="bl" blurRad="12700" dir="5400000" dist="1000" endPos="45000" rotWithShape="0" stA="28000" sy="-100000"/>
              </a:effectLst>
            </a:endParaRPr>
          </a:p>
        </p:txBody>
      </p:sp>
      <p:pic>
        <p:nvPicPr>
          <p:cNvPr id="1027" name="Picture 3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58" y="5500678"/>
            <a:ext cx="15081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785786" y="571480"/>
            <a:ext cx="6429420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wrap="square">
            <a:spAutoFit/>
          </a:bodyPr>
          <a:lstStyle/>
          <a:p>
            <a:pPr algn="ctr"/>
            <a:r>
              <a:rPr dirty="0" lang="uk-UA" smtClean="0" sz="4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Сучасна географія – це система наук</a:t>
            </a:r>
          </a:p>
        </p:txBody>
      </p:sp>
      <p:pic>
        <p:nvPicPr>
          <p:cNvPr id="1026" name="Picture 2"/>
          <p:cNvPicPr>
            <a:picLocks noChangeArrowheads="1" noChangeAspect="1"/>
          </p:cNvPicPr>
          <p:nvPr/>
        </p:nvPicPr>
        <p:blipFill>
          <a:blip r:embed="rId4"/>
          <a:srcRect r="94"/>
          <a:stretch>
            <a:fillRect/>
          </a:stretch>
        </p:blipFill>
        <p:spPr bwMode="auto">
          <a:xfrm>
            <a:off x="175815" y="2143116"/>
            <a:ext cx="7539457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2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7DB92D"/>
      </a:accent5>
      <a:accent6>
        <a:srgbClr val="D36161"/>
      </a:accent6>
      <a:hlink>
        <a:srgbClr val="FF9933"/>
      </a:hlink>
      <a:folHlink>
        <a:srgbClr val="FF3399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1639</TotalTime>
  <Words>999</Words>
  <Application>Microsoft Office PowerPoint</Application>
  <PresentationFormat>Экран (4:3)</PresentationFormat>
  <Paragraphs>140</Paragraphs>
  <Slides>27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Галина</cp:lastModifiedBy>
  <cp:revision>289</cp:revision>
  <dcterms:created xsi:type="dcterms:W3CDTF">2011-06-11T13:30:53Z</dcterms:created>
  <dcterms:modified xsi:type="dcterms:W3CDTF">2011-10-16T18:39:22Z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1185332</vt:lpwstr>
  </property>
  <property fmtid="{D5CDD505-2E9C-101B-9397-08002B2CF9AE}" name="NXPowerLiteVersion" pid="3">
    <vt:lpwstr>D4.1.4</vt:lpwstr>
  </property>
</Properties>
</file>